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 snapToObjects="1">
      <p:cViewPr varScale="1">
        <p:scale>
          <a:sx n="76" d="100"/>
          <a:sy n="76" d="100"/>
        </p:scale>
        <p:origin x="17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–王大明</a:t>
            </a:r>
          </a:p>
        </p:txBody>
      </p:sp>
      <p:sp>
        <p:nvSpPr>
          <p:cNvPr id="94" name="「在此輸入名言語錄。」"/>
          <p:cNvSpPr txBox="1">
            <a:spLocks noGrp="1"/>
          </p:cNvSpPr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「在此輸入名言語錄。」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3K4hM9cT4s&amp;feature=youtu.be" TargetMode="External"/><Relationship Id="rId2" Type="http://schemas.openxmlformats.org/officeDocument/2006/relationships/hyperlink" Target="https://drive.google.com/drive/folders/1Uz4y5UixomcbcdMyJY8MIdGxcrlfsfVz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martcook.jpg" descr="smartcoo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60" y="2568773"/>
            <a:ext cx="4616055" cy="461605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iCOOK"/>
          <p:cNvSpPr txBox="1"/>
          <p:nvPr/>
        </p:nvSpPr>
        <p:spPr>
          <a:xfrm>
            <a:off x="8278463" y="4568693"/>
            <a:ext cx="2416874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iCOOK </a:t>
            </a:r>
          </a:p>
        </p:txBody>
      </p:sp>
      <p:sp>
        <p:nvSpPr>
          <p:cNvPr id="121" name="Team12"/>
          <p:cNvSpPr txBox="1"/>
          <p:nvPr/>
        </p:nvSpPr>
        <p:spPr>
          <a:xfrm>
            <a:off x="8896045" y="5370017"/>
            <a:ext cx="118171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martcook.jpg" descr="smartcoo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660" y="993973"/>
            <a:ext cx="1169716" cy="1169716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iCOOK"/>
          <p:cNvSpPr txBox="1"/>
          <p:nvPr/>
        </p:nvSpPr>
        <p:spPr>
          <a:xfrm>
            <a:off x="6146292" y="1224248"/>
            <a:ext cx="1779017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iCOOK</a:t>
            </a:r>
          </a:p>
        </p:txBody>
      </p:sp>
      <p:sp>
        <p:nvSpPr>
          <p:cNvPr id="152" name="使用者登入登出…"/>
          <p:cNvSpPr txBox="1"/>
          <p:nvPr/>
        </p:nvSpPr>
        <p:spPr>
          <a:xfrm>
            <a:off x="1722704" y="3736603"/>
            <a:ext cx="10118192" cy="448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使用者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登入登出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列出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所有已上傳的菜單食譜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，提供使用者選擇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選擇某一樣菜，跳出該食物的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食譜總整理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(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作者、食物圖片、難易度、步驟、所需食材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)</a:t>
            </a: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點擊該食譜進入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Step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by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Step製作流程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手機用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藍芽串接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Raspberry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pi，根據步驟提示使用者使用何種調味料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供使用者拍照上傳自己的作品，透過與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作者範本的相似度進行評分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15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使用者用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語音控制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手機，使流程進入下一步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53" name="產品介紹"/>
          <p:cNvSpPr txBox="1"/>
          <p:nvPr/>
        </p:nvSpPr>
        <p:spPr>
          <a:xfrm>
            <a:off x="10814050" y="584200"/>
            <a:ext cx="1638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產品介紹</a:t>
            </a:r>
          </a:p>
        </p:txBody>
      </p:sp>
      <p:sp>
        <p:nvSpPr>
          <p:cNvPr id="154" name="iCOOK APP"/>
          <p:cNvSpPr txBox="1"/>
          <p:nvPr/>
        </p:nvSpPr>
        <p:spPr>
          <a:xfrm>
            <a:off x="5307361" y="2534583"/>
            <a:ext cx="2390078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dirty="0" err="1"/>
              <a:t>iCOOK</a:t>
            </a:r>
            <a:r>
              <a:rPr sz="3200" dirty="0"/>
              <a:t> APP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martcook.jpg" descr="smartcoo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660" y="993973"/>
            <a:ext cx="1169716" cy="1169716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iCOOK"/>
          <p:cNvSpPr txBox="1"/>
          <p:nvPr/>
        </p:nvSpPr>
        <p:spPr>
          <a:xfrm>
            <a:off x="6146292" y="1224248"/>
            <a:ext cx="1779017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iCOOK</a:t>
            </a:r>
          </a:p>
        </p:txBody>
      </p:sp>
      <p:sp>
        <p:nvSpPr>
          <p:cNvPr id="158" name="產品介紹"/>
          <p:cNvSpPr txBox="1"/>
          <p:nvPr/>
        </p:nvSpPr>
        <p:spPr>
          <a:xfrm>
            <a:off x="10814050" y="584200"/>
            <a:ext cx="1638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產品介紹</a:t>
            </a:r>
          </a:p>
        </p:txBody>
      </p:sp>
      <p:sp>
        <p:nvSpPr>
          <p:cNvPr id="159" name="不再需要翻閱食譜書，透過一台平板或手機就可以閱讀大量的食譜…"/>
          <p:cNvSpPr txBox="1"/>
          <p:nvPr/>
        </p:nvSpPr>
        <p:spPr>
          <a:xfrm>
            <a:off x="1251534" y="3012235"/>
            <a:ext cx="10819232" cy="5176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不再需要翻閱食譜書，透過一台平板或手機就可以閱讀大量的食譜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不再手忙腳亂，要用什麼調味料跟食材都提醒你，溫度控制也提醒你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可以輕鬆計算是否加了正確的</a:t>
            </a: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公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克數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可以依照步驟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step by step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做完，不被其他沒用的資訊干擾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可以用照相功能，幫你每一次做評分，讓你知道是否如法炮製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透過藍芽連結，依舊能在廚房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wifi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不佳的情況下，使用智慧架子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用說的就能往下一步，誰還要用按的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系統架構"/>
          <p:cNvSpPr txBox="1"/>
          <p:nvPr/>
        </p:nvSpPr>
        <p:spPr>
          <a:xfrm>
            <a:off x="4604444" y="4271505"/>
            <a:ext cx="379591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系統架構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群組"/>
          <p:cNvGrpSpPr/>
          <p:nvPr/>
        </p:nvGrpSpPr>
        <p:grpSpPr>
          <a:xfrm>
            <a:off x="3642349" y="7642818"/>
            <a:ext cx="1297890" cy="1682806"/>
            <a:chOff x="0" y="0"/>
            <a:chExt cx="1349659" cy="1667540"/>
          </a:xfrm>
        </p:grpSpPr>
        <p:pic>
          <p:nvPicPr>
            <p:cNvPr id="200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25062" cy="13099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1" name="Lambda"/>
            <p:cNvSpPr txBox="1"/>
            <p:nvPr/>
          </p:nvSpPr>
          <p:spPr>
            <a:xfrm>
              <a:off x="4482" y="1296869"/>
              <a:ext cx="1345177" cy="3706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Lambda</a:t>
              </a:r>
            </a:p>
          </p:txBody>
        </p:sp>
      </p:grpSp>
      <p:sp>
        <p:nvSpPr>
          <p:cNvPr id="163" name="系統架構"/>
          <p:cNvSpPr txBox="1"/>
          <p:nvPr/>
        </p:nvSpPr>
        <p:spPr>
          <a:xfrm>
            <a:off x="10812463" y="619571"/>
            <a:ext cx="164147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系統架構</a:t>
            </a:r>
          </a:p>
        </p:txBody>
      </p:sp>
      <p:grpSp>
        <p:nvGrpSpPr>
          <p:cNvPr id="166" name="群組"/>
          <p:cNvGrpSpPr/>
          <p:nvPr/>
        </p:nvGrpSpPr>
        <p:grpSpPr>
          <a:xfrm>
            <a:off x="1856305" y="7596645"/>
            <a:ext cx="1213474" cy="1718804"/>
            <a:chOff x="-43638" y="0"/>
            <a:chExt cx="1369977" cy="1758307"/>
          </a:xfrm>
        </p:grpSpPr>
        <p:pic>
          <p:nvPicPr>
            <p:cNvPr id="164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82700" cy="1371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5" name="Lambda"/>
            <p:cNvSpPr txBox="1"/>
            <p:nvPr/>
          </p:nvSpPr>
          <p:spPr>
            <a:xfrm>
              <a:off x="-43638" y="1338507"/>
              <a:ext cx="1369977" cy="419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Lambda</a:t>
              </a:r>
            </a:p>
          </p:txBody>
        </p:sp>
      </p:grpSp>
      <p:grpSp>
        <p:nvGrpSpPr>
          <p:cNvPr id="169" name="群組"/>
          <p:cNvGrpSpPr/>
          <p:nvPr/>
        </p:nvGrpSpPr>
        <p:grpSpPr>
          <a:xfrm>
            <a:off x="11377882" y="3769182"/>
            <a:ext cx="1651093" cy="1674764"/>
            <a:chOff x="-83992" y="0"/>
            <a:chExt cx="1651091" cy="1674763"/>
          </a:xfrm>
        </p:grpSpPr>
        <p:pic>
          <p:nvPicPr>
            <p:cNvPr id="167" name="螢幕快照 2020-05-31 20.53.03.png" descr="螢幕快照 2020-05-31 20.53.0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02" y="0"/>
              <a:ext cx="1435101" cy="1358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" name="DynamoDB"/>
            <p:cNvSpPr txBox="1"/>
            <p:nvPr/>
          </p:nvSpPr>
          <p:spPr>
            <a:xfrm>
              <a:off x="-83992" y="1264394"/>
              <a:ext cx="1651091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DynamoDB</a:t>
              </a:r>
            </a:p>
          </p:txBody>
        </p:sp>
      </p:grpSp>
      <p:grpSp>
        <p:nvGrpSpPr>
          <p:cNvPr id="172" name="群組"/>
          <p:cNvGrpSpPr/>
          <p:nvPr/>
        </p:nvGrpSpPr>
        <p:grpSpPr>
          <a:xfrm>
            <a:off x="7005946" y="5841175"/>
            <a:ext cx="1675446" cy="1916518"/>
            <a:chOff x="0" y="0"/>
            <a:chExt cx="1675445" cy="1916516"/>
          </a:xfrm>
        </p:grpSpPr>
        <p:pic>
          <p:nvPicPr>
            <p:cNvPr id="170" name="s3.png" descr="s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675445" cy="16754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1" name="S3"/>
            <p:cNvSpPr txBox="1"/>
            <p:nvPr/>
          </p:nvSpPr>
          <p:spPr>
            <a:xfrm>
              <a:off x="602883" y="1506147"/>
              <a:ext cx="469680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S3</a:t>
              </a:r>
            </a:p>
          </p:txBody>
        </p:sp>
      </p:grpSp>
      <p:grpSp>
        <p:nvGrpSpPr>
          <p:cNvPr id="175" name="群組"/>
          <p:cNvGrpSpPr/>
          <p:nvPr/>
        </p:nvGrpSpPr>
        <p:grpSpPr>
          <a:xfrm>
            <a:off x="5340287" y="5939207"/>
            <a:ext cx="1752318" cy="1613111"/>
            <a:chOff x="-116294" y="0"/>
            <a:chExt cx="1998098" cy="1680049"/>
          </a:xfrm>
        </p:grpSpPr>
        <p:pic>
          <p:nvPicPr>
            <p:cNvPr id="173" name="rekonition.png" descr="rekonition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5801" y="0"/>
              <a:ext cx="1272767" cy="12727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Rekognition"/>
            <p:cNvSpPr txBox="1"/>
            <p:nvPr/>
          </p:nvSpPr>
          <p:spPr>
            <a:xfrm>
              <a:off x="-116294" y="1188543"/>
              <a:ext cx="1998098" cy="4915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 err="1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Rekognition</a:t>
              </a:r>
              <a:endParaRPr dirty="0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</p:grpSp>
      <p:grpSp>
        <p:nvGrpSpPr>
          <p:cNvPr id="178" name="群組"/>
          <p:cNvGrpSpPr/>
          <p:nvPr/>
        </p:nvGrpSpPr>
        <p:grpSpPr>
          <a:xfrm>
            <a:off x="1813713" y="3816848"/>
            <a:ext cx="2284198" cy="1598905"/>
            <a:chOff x="0" y="0"/>
            <a:chExt cx="2284197" cy="1598903"/>
          </a:xfrm>
        </p:grpSpPr>
        <p:pic>
          <p:nvPicPr>
            <p:cNvPr id="176" name="pi.png" descr="pi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0"/>
              <a:ext cx="2284197" cy="15263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PI"/>
            <p:cNvSpPr txBox="1"/>
            <p:nvPr/>
          </p:nvSpPr>
          <p:spPr>
            <a:xfrm>
              <a:off x="881520" y="1275451"/>
              <a:ext cx="630413" cy="3234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PI</a:t>
              </a:r>
            </a:p>
          </p:txBody>
        </p:sp>
      </p:grpSp>
      <p:grpSp>
        <p:nvGrpSpPr>
          <p:cNvPr id="181" name="群組"/>
          <p:cNvGrpSpPr/>
          <p:nvPr/>
        </p:nvGrpSpPr>
        <p:grpSpPr>
          <a:xfrm>
            <a:off x="710768" y="1758594"/>
            <a:ext cx="1188171" cy="1592397"/>
            <a:chOff x="0" y="0"/>
            <a:chExt cx="1188170" cy="1592396"/>
          </a:xfrm>
        </p:grpSpPr>
        <p:pic>
          <p:nvPicPr>
            <p:cNvPr id="179" name="058-75-1001-Square-600px-600x600.png" descr="058-75-1001-Square-600px-600x600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1188170" cy="11881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0" name="溫度感測"/>
            <p:cNvSpPr txBox="1"/>
            <p:nvPr/>
          </p:nvSpPr>
          <p:spPr>
            <a:xfrm>
              <a:off x="29828" y="1182027"/>
              <a:ext cx="1128513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溫度感測</a:t>
              </a:r>
            </a:p>
          </p:txBody>
        </p:sp>
      </p:grpSp>
      <p:grpSp>
        <p:nvGrpSpPr>
          <p:cNvPr id="184" name="群組"/>
          <p:cNvGrpSpPr/>
          <p:nvPr/>
        </p:nvGrpSpPr>
        <p:grpSpPr>
          <a:xfrm>
            <a:off x="172462" y="116140"/>
            <a:ext cx="2360313" cy="1571118"/>
            <a:chOff x="0" y="0"/>
            <a:chExt cx="2360312" cy="1571117"/>
          </a:xfrm>
        </p:grpSpPr>
        <p:pic>
          <p:nvPicPr>
            <p:cNvPr id="182" name="RASPBERRY-PI-CAMERA-GREEN_913-2664_PHOTO3-2.png" descr="RASPBERRY-PI-CAMERA-GREEN_913-2664_PHOTO3-2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0"/>
              <a:ext cx="2360312" cy="1571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3" name="Camera"/>
            <p:cNvSpPr txBox="1"/>
            <p:nvPr/>
          </p:nvSpPr>
          <p:spPr>
            <a:xfrm>
              <a:off x="584640" y="1081400"/>
              <a:ext cx="1191031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Camera</a:t>
              </a:r>
            </a:p>
          </p:txBody>
        </p:sp>
      </p:grpSp>
      <p:grpSp>
        <p:nvGrpSpPr>
          <p:cNvPr id="187" name="群組"/>
          <p:cNvGrpSpPr/>
          <p:nvPr/>
        </p:nvGrpSpPr>
        <p:grpSpPr>
          <a:xfrm>
            <a:off x="5359381" y="7611917"/>
            <a:ext cx="1651093" cy="1674765"/>
            <a:chOff x="-83992" y="0"/>
            <a:chExt cx="1651091" cy="1674763"/>
          </a:xfrm>
        </p:grpSpPr>
        <p:pic>
          <p:nvPicPr>
            <p:cNvPr id="185" name="螢幕快照 2020-05-31 20.53.03.png" descr="螢幕快照 2020-05-31 20.53.0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02" y="0"/>
              <a:ext cx="1435101" cy="1358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6" name="DynamoDB"/>
            <p:cNvSpPr txBox="1"/>
            <p:nvPr/>
          </p:nvSpPr>
          <p:spPr>
            <a:xfrm>
              <a:off x="-83992" y="1264394"/>
              <a:ext cx="1651091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DynamoDB</a:t>
              </a:r>
            </a:p>
          </p:txBody>
        </p:sp>
      </p:grpSp>
      <p:grpSp>
        <p:nvGrpSpPr>
          <p:cNvPr id="190" name="群組"/>
          <p:cNvGrpSpPr/>
          <p:nvPr/>
        </p:nvGrpSpPr>
        <p:grpSpPr>
          <a:xfrm>
            <a:off x="5861050" y="1754441"/>
            <a:ext cx="1282700" cy="1570436"/>
            <a:chOff x="0" y="0"/>
            <a:chExt cx="1282700" cy="1570434"/>
          </a:xfrm>
        </p:grpSpPr>
        <p:pic>
          <p:nvPicPr>
            <p:cNvPr id="188" name="cognito.png" descr="cognito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0" y="0"/>
              <a:ext cx="1282700" cy="128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9" name="Cognito"/>
            <p:cNvSpPr txBox="1"/>
            <p:nvPr/>
          </p:nvSpPr>
          <p:spPr>
            <a:xfrm>
              <a:off x="61064" y="1160066"/>
              <a:ext cx="1160574" cy="410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Cognito</a:t>
              </a:r>
            </a:p>
          </p:txBody>
        </p:sp>
      </p:grpSp>
      <p:sp>
        <p:nvSpPr>
          <p:cNvPr id="191" name="線條"/>
          <p:cNvSpPr/>
          <p:nvPr/>
        </p:nvSpPr>
        <p:spPr>
          <a:xfrm flipV="1">
            <a:off x="2963213" y="2849233"/>
            <a:ext cx="17594" cy="103810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92" name="線條"/>
          <p:cNvSpPr/>
          <p:nvPr/>
        </p:nvSpPr>
        <p:spPr>
          <a:xfrm>
            <a:off x="2955811" y="5511693"/>
            <a:ext cx="1" cy="32345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93" name="線條"/>
          <p:cNvSpPr/>
          <p:nvPr/>
        </p:nvSpPr>
        <p:spPr>
          <a:xfrm flipH="1">
            <a:off x="4335455" y="4706368"/>
            <a:ext cx="148310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94" name="iphone.png" descr="iphon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20216" y="3924184"/>
            <a:ext cx="1564368" cy="15643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Bluetooth_FM_Color.png" descr="Bluetooth_FM_Color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82923" y="3413784"/>
            <a:ext cx="1188170" cy="1188170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智慧架子"/>
          <p:cNvSpPr txBox="1"/>
          <p:nvPr/>
        </p:nvSpPr>
        <p:spPr>
          <a:xfrm>
            <a:off x="2288962" y="2162049"/>
            <a:ext cx="133369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智慧架子</a:t>
            </a:r>
            <a:endParaRPr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97" name="api-gateway_icon_100.79949643e62e9c8a70abc26e3d5f18e930a27b3e.png" descr="api-gateway_icon_100.79949643e62e9c8a70abc26e3d5f18e930a27b3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26598" y="5947711"/>
            <a:ext cx="1564369" cy="113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線條"/>
          <p:cNvSpPr/>
          <p:nvPr/>
        </p:nvSpPr>
        <p:spPr>
          <a:xfrm flipH="1">
            <a:off x="2654069" y="7174520"/>
            <a:ext cx="194582" cy="47192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99" name="線條"/>
          <p:cNvSpPr/>
          <p:nvPr/>
        </p:nvSpPr>
        <p:spPr>
          <a:xfrm>
            <a:off x="3208692" y="7145550"/>
            <a:ext cx="469153" cy="61026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03" name="傳照片"/>
          <p:cNvSpPr txBox="1"/>
          <p:nvPr/>
        </p:nvSpPr>
        <p:spPr>
          <a:xfrm>
            <a:off x="1668526" y="7165103"/>
            <a:ext cx="102592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傳照片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04" name="計算分數"/>
          <p:cNvSpPr txBox="1"/>
          <p:nvPr/>
        </p:nvSpPr>
        <p:spPr>
          <a:xfrm>
            <a:off x="3439432" y="7072970"/>
            <a:ext cx="138833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計算分數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05" name="線條"/>
          <p:cNvSpPr/>
          <p:nvPr/>
        </p:nvSpPr>
        <p:spPr>
          <a:xfrm>
            <a:off x="4825800" y="8447683"/>
            <a:ext cx="58656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grpSp>
        <p:nvGrpSpPr>
          <p:cNvPr id="208" name="群組"/>
          <p:cNvGrpSpPr/>
          <p:nvPr/>
        </p:nvGrpSpPr>
        <p:grpSpPr>
          <a:xfrm>
            <a:off x="89884" y="7558586"/>
            <a:ext cx="1448074" cy="1708304"/>
            <a:chOff x="0" y="0"/>
            <a:chExt cx="1675445" cy="1944939"/>
          </a:xfrm>
        </p:grpSpPr>
        <p:pic>
          <p:nvPicPr>
            <p:cNvPr id="206" name="s3.png" descr="s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675445" cy="16754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7" name="S3"/>
            <p:cNvSpPr txBox="1"/>
            <p:nvPr/>
          </p:nvSpPr>
          <p:spPr>
            <a:xfrm>
              <a:off x="566009" y="1477725"/>
              <a:ext cx="543427" cy="4672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S3</a:t>
              </a:r>
            </a:p>
          </p:txBody>
        </p:sp>
      </p:grpSp>
      <p:sp>
        <p:nvSpPr>
          <p:cNvPr id="209" name="線條"/>
          <p:cNvSpPr/>
          <p:nvPr/>
        </p:nvSpPr>
        <p:spPr>
          <a:xfrm flipH="1">
            <a:off x="1461151" y="8369757"/>
            <a:ext cx="38176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0" name="線條"/>
          <p:cNvSpPr/>
          <p:nvPr/>
        </p:nvSpPr>
        <p:spPr>
          <a:xfrm flipV="1">
            <a:off x="4660587" y="7221786"/>
            <a:ext cx="600311" cy="60031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1" name="線條"/>
          <p:cNvSpPr/>
          <p:nvPr/>
        </p:nvSpPr>
        <p:spPr>
          <a:xfrm>
            <a:off x="6770909" y="6553568"/>
            <a:ext cx="409742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2" name="線條"/>
          <p:cNvSpPr/>
          <p:nvPr/>
        </p:nvSpPr>
        <p:spPr>
          <a:xfrm flipH="1">
            <a:off x="4797479" y="7408507"/>
            <a:ext cx="550078" cy="550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3" name="線條"/>
          <p:cNvSpPr/>
          <p:nvPr/>
        </p:nvSpPr>
        <p:spPr>
          <a:xfrm flipV="1">
            <a:off x="6381543" y="3487168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4" name="線條"/>
          <p:cNvSpPr/>
          <p:nvPr/>
        </p:nvSpPr>
        <p:spPr>
          <a:xfrm>
            <a:off x="6606423" y="3487168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15" name="語音辨識"/>
          <p:cNvSpPr txBox="1"/>
          <p:nvPr/>
        </p:nvSpPr>
        <p:spPr>
          <a:xfrm>
            <a:off x="4482974" y="4835172"/>
            <a:ext cx="133369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語音辨識</a:t>
            </a:r>
          </a:p>
        </p:txBody>
      </p:sp>
      <p:pic>
        <p:nvPicPr>
          <p:cNvPr id="216" name="api-gateway_icon_100.79949643e62e9c8a70abc26e3d5f18e930a27b3e.png" descr="api-gateway_icon_100.79949643e62e9c8a70abc26e3d5f18e930a27b3e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27189" y="4139569"/>
            <a:ext cx="1564369" cy="113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線條"/>
          <p:cNvSpPr/>
          <p:nvPr/>
        </p:nvSpPr>
        <p:spPr>
          <a:xfrm>
            <a:off x="6978443" y="4785938"/>
            <a:ext cx="438152" cy="187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grpSp>
        <p:nvGrpSpPr>
          <p:cNvPr id="220" name="群組"/>
          <p:cNvGrpSpPr/>
          <p:nvPr/>
        </p:nvGrpSpPr>
        <p:grpSpPr>
          <a:xfrm>
            <a:off x="9175693" y="1702277"/>
            <a:ext cx="1257503" cy="1572516"/>
            <a:chOff x="0" y="0"/>
            <a:chExt cx="1257502" cy="1572514"/>
          </a:xfrm>
        </p:grpSpPr>
        <p:pic>
          <p:nvPicPr>
            <p:cNvPr id="218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25062" cy="13099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9" name="Lambda"/>
            <p:cNvSpPr txBox="1"/>
            <p:nvPr/>
          </p:nvSpPr>
          <p:spPr>
            <a:xfrm>
              <a:off x="4450" y="1299415"/>
              <a:ext cx="1253052" cy="2730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Lambda</a:t>
              </a:r>
            </a:p>
          </p:txBody>
        </p:sp>
      </p:grpSp>
      <p:grpSp>
        <p:nvGrpSpPr>
          <p:cNvPr id="223" name="群組"/>
          <p:cNvGrpSpPr/>
          <p:nvPr/>
        </p:nvGrpSpPr>
        <p:grpSpPr>
          <a:xfrm>
            <a:off x="9148290" y="3872139"/>
            <a:ext cx="1255718" cy="1641363"/>
            <a:chOff x="-30655" y="0"/>
            <a:chExt cx="1255717" cy="1641362"/>
          </a:xfrm>
        </p:grpSpPr>
        <p:pic>
          <p:nvPicPr>
            <p:cNvPr id="221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25062" cy="13099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2" name="Lambda"/>
            <p:cNvSpPr txBox="1"/>
            <p:nvPr/>
          </p:nvSpPr>
          <p:spPr>
            <a:xfrm>
              <a:off x="-30655" y="1297794"/>
              <a:ext cx="1223507" cy="343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Lambda</a:t>
              </a:r>
            </a:p>
          </p:txBody>
        </p:sp>
      </p:grpSp>
      <p:grpSp>
        <p:nvGrpSpPr>
          <p:cNvPr id="226" name="群組"/>
          <p:cNvGrpSpPr/>
          <p:nvPr/>
        </p:nvGrpSpPr>
        <p:grpSpPr>
          <a:xfrm>
            <a:off x="9175693" y="5846496"/>
            <a:ext cx="1336126" cy="1670126"/>
            <a:chOff x="0" y="0"/>
            <a:chExt cx="1336125" cy="1670125"/>
          </a:xfrm>
        </p:grpSpPr>
        <p:pic>
          <p:nvPicPr>
            <p:cNvPr id="224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25062" cy="13099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5" name="Lambda"/>
            <p:cNvSpPr txBox="1"/>
            <p:nvPr/>
          </p:nvSpPr>
          <p:spPr>
            <a:xfrm>
              <a:off x="6199" y="1282213"/>
              <a:ext cx="1329926" cy="3879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Lambda</a:t>
              </a:r>
            </a:p>
          </p:txBody>
        </p:sp>
      </p:grpSp>
      <p:sp>
        <p:nvSpPr>
          <p:cNvPr id="227" name="線條"/>
          <p:cNvSpPr/>
          <p:nvPr/>
        </p:nvSpPr>
        <p:spPr>
          <a:xfrm flipV="1">
            <a:off x="8330196" y="2826521"/>
            <a:ext cx="737842" cy="118134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28" name="線條"/>
          <p:cNvSpPr/>
          <p:nvPr/>
        </p:nvSpPr>
        <p:spPr>
          <a:xfrm>
            <a:off x="10386364" y="4606904"/>
            <a:ext cx="87405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29" name="線條"/>
          <p:cNvSpPr/>
          <p:nvPr/>
        </p:nvSpPr>
        <p:spPr>
          <a:xfrm>
            <a:off x="8441903" y="5341368"/>
            <a:ext cx="622726" cy="11821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30" name="線條"/>
          <p:cNvSpPr/>
          <p:nvPr/>
        </p:nvSpPr>
        <p:spPr>
          <a:xfrm>
            <a:off x="10400296" y="2788668"/>
            <a:ext cx="1073004" cy="160940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31" name="線條"/>
          <p:cNvSpPr/>
          <p:nvPr/>
        </p:nvSpPr>
        <p:spPr>
          <a:xfrm>
            <a:off x="8787227" y="4675022"/>
            <a:ext cx="329788" cy="3134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32" name="線條"/>
          <p:cNvSpPr/>
          <p:nvPr/>
        </p:nvSpPr>
        <p:spPr>
          <a:xfrm flipV="1">
            <a:off x="10380786" y="5004634"/>
            <a:ext cx="1017980" cy="167308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33" name="下載食譜"/>
          <p:cNvSpPr txBox="1"/>
          <p:nvPr/>
        </p:nvSpPr>
        <p:spPr>
          <a:xfrm>
            <a:off x="10852275" y="3091809"/>
            <a:ext cx="1077218" cy="39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/>
            </a:lvl1pPr>
          </a:lstStyle>
          <a:p>
            <a:r>
              <a:rPr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下載食譜</a:t>
            </a:r>
          </a:p>
        </p:txBody>
      </p:sp>
      <p:sp>
        <p:nvSpPr>
          <p:cNvPr id="234" name="上傳食譜"/>
          <p:cNvSpPr txBox="1"/>
          <p:nvPr/>
        </p:nvSpPr>
        <p:spPr>
          <a:xfrm>
            <a:off x="10284782" y="4079652"/>
            <a:ext cx="1077218" cy="39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上傳食譜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235" name="拿分數"/>
          <p:cNvSpPr txBox="1"/>
          <p:nvPr/>
        </p:nvSpPr>
        <p:spPr>
          <a:xfrm>
            <a:off x="10825710" y="5932941"/>
            <a:ext cx="98776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9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拿分數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236" name="重量.png" descr="重量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81487" y="180194"/>
            <a:ext cx="1638301" cy="12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重量感測"/>
          <p:cNvSpPr txBox="1"/>
          <p:nvPr/>
        </p:nvSpPr>
        <p:spPr>
          <a:xfrm>
            <a:off x="2357269" y="1329719"/>
            <a:ext cx="133369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重量感測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238" name="震動.png" descr="震動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900938" y="131117"/>
            <a:ext cx="1465819" cy="1241635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震動馬達"/>
          <p:cNvSpPr txBox="1"/>
          <p:nvPr/>
        </p:nvSpPr>
        <p:spPr>
          <a:xfrm>
            <a:off x="3959433" y="1329719"/>
            <a:ext cx="133369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震動馬達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B34B7E9-E6B1-2046-83D3-CE6C007C6AF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882" y="1829456"/>
            <a:ext cx="1420945" cy="939802"/>
          </a:xfrm>
          <a:prstGeom prst="rect">
            <a:avLst/>
          </a:prstGeom>
        </p:spPr>
      </p:pic>
      <p:sp>
        <p:nvSpPr>
          <p:cNvPr id="84" name="震動馬達">
            <a:extLst>
              <a:ext uri="{FF2B5EF4-FFF2-40B4-BE49-F238E27FC236}">
                <a16:creationId xmlns:a16="http://schemas.microsoft.com/office/drawing/2014/main" id="{DF889F72-D88C-404D-997D-B8779E3A89CF}"/>
              </a:ext>
            </a:extLst>
          </p:cNvPr>
          <p:cNvSpPr txBox="1"/>
          <p:nvPr/>
        </p:nvSpPr>
        <p:spPr>
          <a:xfrm>
            <a:off x="4170344" y="2804026"/>
            <a:ext cx="8159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LCD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9A087EC-DFB9-2C4B-96B2-DBDC0EA9FA2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933" y="4481046"/>
            <a:ext cx="437095" cy="437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MO"/>
          <p:cNvSpPr txBox="1"/>
          <p:nvPr/>
        </p:nvSpPr>
        <p:spPr>
          <a:xfrm>
            <a:off x="5039817" y="4280461"/>
            <a:ext cx="292516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EMO"/>
          <p:cNvSpPr txBox="1"/>
          <p:nvPr/>
        </p:nvSpPr>
        <p:spPr>
          <a:xfrm>
            <a:off x="10990453" y="621475"/>
            <a:ext cx="1285495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dirty="0"/>
              <a:t>DEMO</a:t>
            </a:r>
          </a:p>
        </p:txBody>
      </p:sp>
      <p:pic>
        <p:nvPicPr>
          <p:cNvPr id="244" name="2020_06_15_00_39_31.mp4" descr="2020_06_15_00_39_3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1600" y="0"/>
            <a:ext cx="4876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DEMO">
            <a:extLst>
              <a:ext uri="{FF2B5EF4-FFF2-40B4-BE49-F238E27FC236}">
                <a16:creationId xmlns:a16="http://schemas.microsoft.com/office/drawing/2014/main" id="{51C27D3A-4210-E447-B8F3-B323F2B13052}"/>
              </a:ext>
            </a:extLst>
          </p:cNvPr>
          <p:cNvSpPr txBox="1"/>
          <p:nvPr/>
        </p:nvSpPr>
        <p:spPr>
          <a:xfrm>
            <a:off x="772538" y="4314447"/>
            <a:ext cx="241732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APP</a:t>
            </a:r>
            <a:r>
              <a:rPr lang="zh-CN" altLang="en-US" dirty="0"/>
              <a:t>介面介紹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4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DEMO"/>
          <p:cNvSpPr txBox="1"/>
          <p:nvPr/>
        </p:nvSpPr>
        <p:spPr>
          <a:xfrm>
            <a:off x="10990453" y="621475"/>
            <a:ext cx="1285495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DEMO</a:t>
            </a:r>
          </a:p>
        </p:txBody>
      </p:sp>
      <p:pic>
        <p:nvPicPr>
          <p:cNvPr id="247" name="613844243.847995.mp4" descr="613844243.847995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024327" y="-926814"/>
            <a:ext cx="6956146" cy="1236647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DEMO">
            <a:extLst>
              <a:ext uri="{FF2B5EF4-FFF2-40B4-BE49-F238E27FC236}">
                <a16:creationId xmlns:a16="http://schemas.microsoft.com/office/drawing/2014/main" id="{11A1AFC0-842F-864A-B525-163865573971}"/>
              </a:ext>
            </a:extLst>
          </p:cNvPr>
          <p:cNvSpPr txBox="1"/>
          <p:nvPr/>
        </p:nvSpPr>
        <p:spPr>
          <a:xfrm>
            <a:off x="5681660" y="1181925"/>
            <a:ext cx="164147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zh-CN" altLang="en-US" dirty="0"/>
              <a:t>裝置介紹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DEMO"/>
          <p:cNvSpPr txBox="1"/>
          <p:nvPr/>
        </p:nvSpPr>
        <p:spPr>
          <a:xfrm>
            <a:off x="10990453" y="621475"/>
            <a:ext cx="1285495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dirty="0"/>
              <a:t>DEMO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9D9894-5CDC-AE41-96D7-EF1248EB5430}"/>
              </a:ext>
            </a:extLst>
          </p:cNvPr>
          <p:cNvSpPr/>
          <p:nvPr/>
        </p:nvSpPr>
        <p:spPr>
          <a:xfrm>
            <a:off x="304800" y="4461302"/>
            <a:ext cx="11971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hlinkClick r:id="rId2"/>
              </a:rPr>
              <a:t>https://drive.google.com/drive/folders/1Uz4y5UixomcbcdMyJY8MIdGxcrlfsfVz</a:t>
            </a:r>
            <a:endParaRPr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13A107-D0FC-424D-85B2-FDC5D8F2463D}"/>
              </a:ext>
            </a:extLst>
          </p:cNvPr>
          <p:cNvSpPr/>
          <p:nvPr/>
        </p:nvSpPr>
        <p:spPr>
          <a:xfrm>
            <a:off x="753173" y="5083202"/>
            <a:ext cx="1107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hlinkClick r:id="rId3"/>
              </a:rPr>
              <a:t>https://www.youtube.com/watch?v=X3K4hM9cT4s&amp;feature=youtu.be</a:t>
            </a:r>
            <a:endParaRPr lang="zh-TW" altLang="en-US" dirty="0"/>
          </a:p>
        </p:txBody>
      </p:sp>
      <p:sp>
        <p:nvSpPr>
          <p:cNvPr id="6" name="DEMO">
            <a:extLst>
              <a:ext uri="{FF2B5EF4-FFF2-40B4-BE49-F238E27FC236}">
                <a16:creationId xmlns:a16="http://schemas.microsoft.com/office/drawing/2014/main" id="{2A0CF16C-28EB-CE4F-B30E-EFCC6DB831FA}"/>
              </a:ext>
            </a:extLst>
          </p:cNvPr>
          <p:cNvSpPr txBox="1"/>
          <p:nvPr/>
        </p:nvSpPr>
        <p:spPr>
          <a:xfrm>
            <a:off x="5469635" y="2719306"/>
            <a:ext cx="1641475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zh-TW" altLang="en-US" dirty="0"/>
              <a:t>完整使用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smartcook.jpg" descr="smartcoo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60" y="2568773"/>
            <a:ext cx="4616055" cy="4616054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iCOOK"/>
          <p:cNvSpPr txBox="1"/>
          <p:nvPr/>
        </p:nvSpPr>
        <p:spPr>
          <a:xfrm>
            <a:off x="8253063" y="3514593"/>
            <a:ext cx="2416874" cy="87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r>
              <a:t>iCOOK </a:t>
            </a:r>
          </a:p>
        </p:txBody>
      </p:sp>
      <p:sp>
        <p:nvSpPr>
          <p:cNvPr id="257" name="Team12"/>
          <p:cNvSpPr txBox="1"/>
          <p:nvPr/>
        </p:nvSpPr>
        <p:spPr>
          <a:xfrm>
            <a:off x="8870645" y="4315917"/>
            <a:ext cx="118171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Team12</a:t>
            </a:r>
          </a:p>
        </p:txBody>
      </p:sp>
      <p:sp>
        <p:nvSpPr>
          <p:cNvPr id="258" name="Thanks"/>
          <p:cNvSpPr txBox="1"/>
          <p:nvPr/>
        </p:nvSpPr>
        <p:spPr>
          <a:xfrm>
            <a:off x="8564143" y="5683899"/>
            <a:ext cx="1794714" cy="67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/>
            </a:lvl1pPr>
          </a:lstStyle>
          <a:p>
            <a:r>
              <a:t>Thanks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一、動機…"/>
          <p:cNvSpPr txBox="1"/>
          <p:nvPr/>
        </p:nvSpPr>
        <p:spPr>
          <a:xfrm>
            <a:off x="1741982" y="3071177"/>
            <a:ext cx="4488408" cy="3611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一、動機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二、產品介紹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三、系統架構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四、DEMO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24" name="visual_en.png" descr="visual_en.png"/>
          <p:cNvPicPr>
            <a:picLocks noChangeAspect="1"/>
          </p:cNvPicPr>
          <p:nvPr/>
        </p:nvPicPr>
        <p:blipFill>
          <a:blip r:embed="rId2">
            <a:alphaModFix amt="80212"/>
          </a:blip>
          <a:stretch>
            <a:fillRect/>
          </a:stretch>
        </p:blipFill>
        <p:spPr>
          <a:xfrm>
            <a:off x="7486830" y="2886539"/>
            <a:ext cx="4265438" cy="39805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martcook.jpg" descr="smartcook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0060" y="324966"/>
            <a:ext cx="1068662" cy="10686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「有沒有曾經很想要自己煮飯，但苦於自己真的沒下廚過，很擔心花了一堆時間…"/>
          <p:cNvSpPr txBox="1"/>
          <p:nvPr/>
        </p:nvSpPr>
        <p:spPr>
          <a:xfrm>
            <a:off x="949598" y="4456171"/>
            <a:ext cx="1110560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有沒有曾經很想要自己煮飯，但苦於自己真的沒下廚過，很擔心花了一堆時間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/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結果做出來的又不能吃，反而搞得自己又餓又累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」</a:t>
            </a:r>
          </a:p>
        </p:txBody>
      </p:sp>
      <p:sp>
        <p:nvSpPr>
          <p:cNvPr id="128" name="動機"/>
          <p:cNvSpPr txBox="1"/>
          <p:nvPr/>
        </p:nvSpPr>
        <p:spPr>
          <a:xfrm>
            <a:off x="11195050" y="584200"/>
            <a:ext cx="876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動機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「然後突然有一個想法，好吧，雖然沒經驗，但說不定做出來不差呢！！！」"/>
          <p:cNvSpPr txBox="1"/>
          <p:nvPr/>
        </p:nvSpPr>
        <p:spPr>
          <a:xfrm>
            <a:off x="1103486" y="4640838"/>
            <a:ext cx="107978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然後突然有一個想法，好吧，雖然沒經驗，但說不定做出來不差呢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！！！」</a:t>
            </a:r>
          </a:p>
        </p:txBody>
      </p:sp>
      <p:sp>
        <p:nvSpPr>
          <p:cNvPr id="131" name="動機"/>
          <p:cNvSpPr txBox="1"/>
          <p:nvPr/>
        </p:nvSpPr>
        <p:spPr>
          <a:xfrm>
            <a:off x="11195050" y="584200"/>
            <a:ext cx="876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動機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「之後打開食譜書看一看，上面寫的真的是中文嗎？硬著頭去做，結果一邊要翻食譜一邊又要煮菜，蠟燭兩頭燒，食譜上又寫一堆調味料說加多少克，是當我手是磅秤嗎？真的做出來了，也不知道自己跟作者的是否一樣。真的好想好好吃一頓飯啊」"/>
          <p:cNvSpPr txBox="1"/>
          <p:nvPr/>
        </p:nvSpPr>
        <p:spPr>
          <a:xfrm>
            <a:off x="831849" y="4086840"/>
            <a:ext cx="11341101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打開食譜書</a:t>
            </a: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和</a:t>
            </a: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APP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看一看，上面寫的真的是中文嗎？硬著頭去做，結果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一邊要翻食譜一邊又要煮菜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，蠟燭兩頭燒，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食譜上又寫一堆調味料說加多少克，是當我手是磅秤嗎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？真的做出來了，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也不知道自己跟作者的是否一樣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。真的好想好好吃一頓飯啊」</a:t>
            </a:r>
          </a:p>
        </p:txBody>
      </p:sp>
      <p:sp>
        <p:nvSpPr>
          <p:cNvPr id="134" name="動機"/>
          <p:cNvSpPr txBox="1"/>
          <p:nvPr/>
        </p:nvSpPr>
        <p:spPr>
          <a:xfrm>
            <a:off x="11195050" y="584200"/>
            <a:ext cx="876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動機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「最後做完之後，即便食譜上寫的多詳細，最後做出來還是，焦黑、不好吃、太鹹、太油、太淡、手忙腳亂，種種的問題都跑出來」"/>
          <p:cNvSpPr txBox="1"/>
          <p:nvPr/>
        </p:nvSpPr>
        <p:spPr>
          <a:xfrm>
            <a:off x="831849" y="4456171"/>
            <a:ext cx="113411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最後做完之後，即便食譜上寫的多詳細，最後做出來還是，焦黑、不好吃、太鹹、太油、太淡、手忙腳亂，種種的問題都跑出來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」</a:t>
            </a:r>
          </a:p>
        </p:txBody>
      </p:sp>
      <p:sp>
        <p:nvSpPr>
          <p:cNvPr id="137" name="動機"/>
          <p:cNvSpPr txBox="1"/>
          <p:nvPr/>
        </p:nvSpPr>
        <p:spPr>
          <a:xfrm>
            <a:off x="11195050" y="584200"/>
            <a:ext cx="876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動機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「不要緊，所以我們做了iCOOK」"/>
          <p:cNvSpPr txBox="1"/>
          <p:nvPr/>
        </p:nvSpPr>
        <p:spPr>
          <a:xfrm>
            <a:off x="4041791" y="4640838"/>
            <a:ext cx="49212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不要緊，所以我們做了iCOOK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」</a:t>
            </a:r>
          </a:p>
        </p:txBody>
      </p:sp>
      <p:sp>
        <p:nvSpPr>
          <p:cNvPr id="140" name="動機"/>
          <p:cNvSpPr txBox="1"/>
          <p:nvPr/>
        </p:nvSpPr>
        <p:spPr>
          <a:xfrm>
            <a:off x="11195050" y="584200"/>
            <a:ext cx="876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動機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產品介紹"/>
          <p:cNvSpPr txBox="1"/>
          <p:nvPr/>
        </p:nvSpPr>
        <p:spPr>
          <a:xfrm>
            <a:off x="4604444" y="4271505"/>
            <a:ext cx="379591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產品介紹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martcook.jpg" descr="smartcoo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660" y="993973"/>
            <a:ext cx="1169716" cy="116971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iCOOK"/>
          <p:cNvSpPr txBox="1"/>
          <p:nvPr/>
        </p:nvSpPr>
        <p:spPr>
          <a:xfrm>
            <a:off x="6146292" y="1224248"/>
            <a:ext cx="1779017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iCOOK</a:t>
            </a:r>
          </a:p>
        </p:txBody>
      </p:sp>
      <p:sp>
        <p:nvSpPr>
          <p:cNvPr id="146" name="螢幕顯示當前要加的調味料克數…"/>
          <p:cNvSpPr txBox="1"/>
          <p:nvPr/>
        </p:nvSpPr>
        <p:spPr>
          <a:xfrm>
            <a:off x="2354757" y="3992198"/>
            <a:ext cx="8277907" cy="3699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螢幕顯示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當前要加的調味料</a:t>
            </a:r>
            <a:r>
              <a:rPr lang="zh-TW" alt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項目以及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克數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螢幕顯示調味料總克數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協助使用者計算是否加了正確克數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架子會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震動通知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使用者該使用調味料了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架子前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LED</a:t>
            </a:r>
            <a:r>
              <a:rPr lang="zh-TW" alt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燈泡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通知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使用者該用何種調味料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</a:pPr>
            <a:r>
              <a:rPr dirty="0" err="1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感測</a:t>
            </a:r>
            <a:r>
              <a:rPr lang="zh-TW" altLang="en-US" dirty="0">
                <a:solidFill>
                  <a:srgbClr val="FF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鍋內溫度</a:t>
            </a: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，確定是否符合食譜所指示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47" name="產品介紹"/>
          <p:cNvSpPr txBox="1"/>
          <p:nvPr/>
        </p:nvSpPr>
        <p:spPr>
          <a:xfrm>
            <a:off x="10814050" y="584200"/>
            <a:ext cx="16383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產品介紹</a:t>
            </a:r>
          </a:p>
        </p:txBody>
      </p:sp>
      <p:sp>
        <p:nvSpPr>
          <p:cNvPr id="148" name="智慧架子(Raspberry Pi)"/>
          <p:cNvSpPr txBox="1"/>
          <p:nvPr/>
        </p:nvSpPr>
        <p:spPr>
          <a:xfrm>
            <a:off x="4250982" y="2686901"/>
            <a:ext cx="4502836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dirty="0" err="1"/>
              <a:t>智慧架子</a:t>
            </a:r>
            <a:r>
              <a:rPr sz="3200" dirty="0"/>
              <a:t>(Raspberry Pi)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271</Words>
  <Application>Microsoft Macintosh PowerPoint</Application>
  <PresentationFormat>自訂</PresentationFormat>
  <Paragraphs>83</Paragraphs>
  <Slides>18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Lantinghei SC Demibold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陳緯杰</cp:lastModifiedBy>
  <cp:revision>10</cp:revision>
  <dcterms:modified xsi:type="dcterms:W3CDTF">2020-06-14T20:26:14Z</dcterms:modified>
</cp:coreProperties>
</file>